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5" r:id="rId3"/>
    <p:sldId id="279" r:id="rId4"/>
    <p:sldId id="273" r:id="rId5"/>
    <p:sldId id="266" r:id="rId6"/>
    <p:sldId id="281" r:id="rId7"/>
    <p:sldId id="270" r:id="rId8"/>
    <p:sldId id="288" r:id="rId9"/>
    <p:sldId id="282" r:id="rId10"/>
    <p:sldId id="267" r:id="rId11"/>
    <p:sldId id="286" r:id="rId12"/>
    <p:sldId id="268" r:id="rId13"/>
    <p:sldId id="260" r:id="rId14"/>
    <p:sldId id="264" r:id="rId15"/>
    <p:sldId id="258" r:id="rId16"/>
    <p:sldId id="25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22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749414" y="1183995"/>
            <a:ext cx="7494359" cy="4408612"/>
            <a:chOff x="1704386" y="113209"/>
            <a:chExt cx="7494359" cy="440861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1704386" y="113209"/>
              <a:ext cx="7494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/>
                <a:t>빅데이터를 활용한 스마트 도시관리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117224" y="1474833"/>
              <a:ext cx="5623654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rtl="0"/>
              <a:r>
                <a:rPr lang="ko-KR" altLang="en-US" sz="4800" dirty="0"/>
                <a:t>조장 </a:t>
              </a:r>
              <a:r>
                <a:rPr lang="en-US" altLang="ko-KR" sz="4800" dirty="0"/>
                <a:t>: </a:t>
              </a:r>
              <a:r>
                <a:rPr lang="ko-KR" altLang="en-US" sz="4800" dirty="0"/>
                <a:t>김민우</a:t>
              </a:r>
            </a:p>
            <a:p>
              <a:pPr lvl="0" algn="ctr" rtl="0"/>
              <a:r>
                <a:rPr lang="ko-KR" altLang="en-US" sz="4800" dirty="0"/>
                <a:t>응원이 </a:t>
              </a:r>
              <a:r>
                <a:rPr lang="en-US" altLang="ko-KR" sz="4800" dirty="0"/>
                <a:t>: </a:t>
              </a:r>
              <a:r>
                <a:rPr lang="ko-KR" altLang="en-US" sz="4800" dirty="0" err="1"/>
                <a:t>김창인</a:t>
              </a:r>
              <a:endParaRPr lang="ko-KR" altLang="en-US" sz="4800" dirty="0"/>
            </a:p>
            <a:p>
              <a:pPr lvl="0" algn="ctr" rtl="0"/>
              <a:r>
                <a:rPr lang="ko-KR" altLang="en-US" sz="4800" dirty="0"/>
                <a:t>낙서쟁이 </a:t>
              </a:r>
              <a:r>
                <a:rPr lang="en-US" altLang="ko-KR" sz="4800" dirty="0"/>
                <a:t>: </a:t>
              </a:r>
              <a:r>
                <a:rPr lang="ko-KR" altLang="en-US" sz="4800" dirty="0"/>
                <a:t>오은석</a:t>
              </a:r>
            </a:p>
            <a:p>
              <a:pPr lvl="0" algn="ctr" rtl="0"/>
              <a:r>
                <a:rPr lang="ko-KR" altLang="en-US" sz="4800" dirty="0" err="1"/>
                <a:t>프로서치러</a:t>
              </a:r>
              <a:r>
                <a:rPr lang="ko-KR" altLang="en-US" sz="4800" dirty="0"/>
                <a:t> </a:t>
              </a:r>
              <a:r>
                <a:rPr lang="en-US" altLang="ko-KR" sz="4800" dirty="0"/>
                <a:t>: </a:t>
              </a:r>
              <a:r>
                <a:rPr lang="ko-KR" altLang="en-US" sz="4800" dirty="0" err="1"/>
                <a:t>이병남</a:t>
              </a:r>
              <a:endParaRPr lang="ko-KR" altLang="en-US" sz="4800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649D55-36CA-4597-9442-355034AD424D}"/>
              </a:ext>
            </a:extLst>
          </p:cNvPr>
          <p:cNvGrpSpPr/>
          <p:nvPr/>
        </p:nvGrpSpPr>
        <p:grpSpPr>
          <a:xfrm>
            <a:off x="868680" y="700483"/>
            <a:ext cx="10454640" cy="3965497"/>
            <a:chOff x="868680" y="700483"/>
            <a:chExt cx="10454640" cy="3965497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977CCC50-97AB-4DED-A4F2-4E6F6F6F4999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1FA8E-9608-43A1-8B58-C81799AF43D3}"/>
                </a:ext>
              </a:extLst>
            </p:cNvPr>
            <p:cNvSpPr txBox="1"/>
            <p:nvPr/>
          </p:nvSpPr>
          <p:spPr>
            <a:xfrm>
              <a:off x="2348820" y="700483"/>
              <a:ext cx="74943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/>
                <a:t>빅데이터와 스마트 물류</a:t>
              </a:r>
              <a:endParaRPr lang="ko-KR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95857D3-98C6-4483-9679-35BFFCC3458E}"/>
              </a:ext>
            </a:extLst>
          </p:cNvPr>
          <p:cNvSpPr txBox="1"/>
          <p:nvPr/>
        </p:nvSpPr>
        <p:spPr>
          <a:xfrm>
            <a:off x="1436914" y="2192020"/>
            <a:ext cx="94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ko-KR" altLang="ko-KR" sz="2800" dirty="0"/>
              <a:t>막대한 데이터와 화물의 물동 예측을 통해 오류 제거할 수</a:t>
            </a:r>
            <a:r>
              <a:rPr lang="en-US" altLang="ko-KR" sz="2800" dirty="0"/>
              <a:t>  </a:t>
            </a:r>
            <a:r>
              <a:rPr lang="ko-KR" altLang="ko-KR" sz="2800" dirty="0"/>
              <a:t>있다</a:t>
            </a:r>
            <a:r>
              <a:rPr lang="en-US" altLang="ko-KR" sz="2800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ko-KR" altLang="ko-KR" sz="2800" dirty="0"/>
              <a:t>빅데이터와 물류가 만나면서 흐름에 대한 예경보가 가능하다</a:t>
            </a:r>
            <a:r>
              <a:rPr lang="en-US" altLang="ko-KR" sz="2800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ko-KR" altLang="ko-KR" sz="2800" dirty="0"/>
              <a:t>빠르고 합리적인 물류 배송 계획을 수립할 수 있다</a:t>
            </a:r>
            <a:r>
              <a:rPr lang="en-US" altLang="ko-KR" sz="2800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ko-KR" altLang="ko-KR" sz="2800" dirty="0"/>
              <a:t>교통수단이나 노선 최적화가 가능하다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3882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19" y="3465512"/>
            <a:ext cx="6261463" cy="3001327"/>
            <a:chOff x="426719" y="3465512"/>
            <a:chExt cx="6261463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19" y="3465512"/>
              <a:ext cx="6261463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596949" y="3708260"/>
              <a:ext cx="6009979" cy="984885"/>
              <a:chOff x="2617062" y="2021840"/>
              <a:chExt cx="8183628" cy="134109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Part 4 </a:t>
                </a:r>
                <a:endParaRPr lang="ko-KR" altLang="en-US" sz="28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8183628" cy="628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rtl="0">
                  <a:buSzPct val="45000"/>
                  <a:buFont typeface="StarSymbol"/>
                  <a:buChar char="●"/>
                </a:pPr>
                <a:r>
                  <a:rPr lang="ko-KR" altLang="en-US" sz="2400" dirty="0"/>
                  <a:t>도시 문제 해결을 위한 빅데이터 활용 사례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AEFF22-FB01-4017-AB86-374CCC5E3495}"/>
              </a:ext>
            </a:extLst>
          </p:cNvPr>
          <p:cNvGrpSpPr/>
          <p:nvPr/>
        </p:nvGrpSpPr>
        <p:grpSpPr>
          <a:xfrm>
            <a:off x="868680" y="648231"/>
            <a:ext cx="10454640" cy="4017749"/>
            <a:chOff x="868680" y="648231"/>
            <a:chExt cx="10454640" cy="4017749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F150A052-D2A0-4FBF-B39C-211CFE565A5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6073F-5544-43FC-8080-DEB451752185}"/>
                </a:ext>
              </a:extLst>
            </p:cNvPr>
            <p:cNvSpPr txBox="1"/>
            <p:nvPr/>
          </p:nvSpPr>
          <p:spPr>
            <a:xfrm>
              <a:off x="1402247" y="648231"/>
              <a:ext cx="93875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/>
                <a:t>빅데이터 활용 모델</a:t>
              </a:r>
              <a:r>
                <a:rPr lang="en-US" altLang="ko-KR" sz="4800" dirty="0"/>
                <a:t> – </a:t>
              </a:r>
              <a:r>
                <a:rPr lang="ko-KR" altLang="en-US" sz="4800" dirty="0"/>
                <a:t>주택분야 예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BBF063-8FB5-49B8-8998-A2F3C1EC4A04}"/>
              </a:ext>
            </a:extLst>
          </p:cNvPr>
          <p:cNvSpPr txBox="1"/>
          <p:nvPr/>
        </p:nvSpPr>
        <p:spPr>
          <a:xfrm>
            <a:off x="1402247" y="2192020"/>
            <a:ext cx="93875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ko-KR" altLang="ko-KR" sz="3600" dirty="0"/>
              <a:t>국가공간정보유통시스템</a:t>
            </a:r>
            <a:r>
              <a:rPr lang="en-US" altLang="ko-KR" sz="3600" dirty="0"/>
              <a:t>(www.nsic.go.kr)</a:t>
            </a:r>
            <a:r>
              <a:rPr lang="ko-KR" altLang="ko-KR" sz="3600" dirty="0"/>
              <a:t>에서 전수 조사하여 빅데이터를 공개</a:t>
            </a:r>
          </a:p>
          <a:p>
            <a:pPr lvl="0">
              <a:buSzPct val="45000"/>
              <a:buFont typeface="StarSymbol"/>
              <a:buChar char="●"/>
            </a:pPr>
            <a:r>
              <a:rPr lang="ko-KR" altLang="ko-KR" sz="3600" dirty="0" err="1"/>
              <a:t>공공데이터포털</a:t>
            </a:r>
            <a:r>
              <a:rPr lang="en-US" altLang="ko-KR" sz="3600" dirty="0"/>
              <a:t> : </a:t>
            </a:r>
            <a:r>
              <a:rPr lang="ko-KR" altLang="ko-KR" sz="3600" dirty="0" err="1"/>
              <a:t>전국개별주택가격정보표준데이터</a:t>
            </a:r>
            <a:r>
              <a:rPr lang="en-US" altLang="ko-KR" sz="3600" dirty="0"/>
              <a:t> (data.go.kr)</a:t>
            </a:r>
          </a:p>
          <a:p>
            <a:pPr lvl="0">
              <a:buSzPct val="45000"/>
              <a:buFont typeface="StarSymbol"/>
              <a:buChar char="●"/>
            </a:pP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96993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953A53-34FE-4B41-8696-2FEE59315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21EE72-DD12-4E3A-B467-5F9298FA7796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9E199D9B-A3C1-4C72-ACAF-C41980A5AF6E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D074710-5E6F-426E-B8DF-46182D8F32A4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1C570AC3-055D-4D84-9BFB-FA2754F5B5F7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E2B074-1C0A-4ABE-9932-49B1E17B17CA}"/>
                </a:ext>
              </a:extLst>
            </p:cNvPr>
            <p:cNvSpPr txBox="1"/>
            <p:nvPr/>
          </p:nvSpPr>
          <p:spPr>
            <a:xfrm>
              <a:off x="4732977" y="40638"/>
              <a:ext cx="74270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4400" b="1" dirty="0">
                  <a:solidFill>
                    <a:schemeClr val="bg1"/>
                  </a:solidFill>
                </a:rPr>
                <a:t>빅데이터 활용 주택분야 예시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1E9EF57-904F-4C6D-B1B0-B18A3EB9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20" y="911677"/>
            <a:ext cx="11466048" cy="56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1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BBE29-B587-4A68-8BCA-66075E8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41333"/>
          <a:stretch/>
        </p:blipFill>
        <p:spPr>
          <a:xfrm>
            <a:off x="0" y="1437"/>
            <a:ext cx="5730240" cy="68551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09BACA-5AE3-4A64-BBDD-156EDFD54158}"/>
              </a:ext>
            </a:extLst>
          </p:cNvPr>
          <p:cNvGrpSpPr/>
          <p:nvPr/>
        </p:nvGrpSpPr>
        <p:grpSpPr>
          <a:xfrm>
            <a:off x="5808072" y="349794"/>
            <a:ext cx="5834200" cy="5512778"/>
            <a:chOff x="6069329" y="2648857"/>
            <a:chExt cx="5834200" cy="55127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98AC93-3E7D-47DE-A0D5-171090BA64E4}"/>
                </a:ext>
              </a:extLst>
            </p:cNvPr>
            <p:cNvSpPr txBox="1"/>
            <p:nvPr/>
          </p:nvSpPr>
          <p:spPr>
            <a:xfrm flipH="1">
              <a:off x="6069329" y="2791797"/>
              <a:ext cx="5834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빅데이터를 이용한 일자리 프로젝트 </a:t>
              </a:r>
              <a:endPara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D007E-B55E-4A4C-AB60-583635746D64}"/>
                </a:ext>
              </a:extLst>
            </p:cNvPr>
            <p:cNvSpPr txBox="1"/>
            <p:nvPr/>
          </p:nvSpPr>
          <p:spPr>
            <a:xfrm>
              <a:off x="6069329" y="3760430"/>
              <a:ext cx="5730240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SzPct val="45000"/>
                <a:buFont typeface="StarSymbol"/>
                <a:buChar char="●"/>
              </a:pPr>
              <a:r>
                <a:rPr lang="en-US" altLang="ko-KR" sz="2000" dirty="0"/>
                <a:t>1. </a:t>
              </a:r>
              <a:r>
                <a:rPr lang="ko-KR" altLang="ko-KR" sz="2000" dirty="0"/>
                <a:t>우리가 쉽게 접할 수 있는 주택 </a:t>
              </a:r>
              <a:r>
                <a:rPr lang="ko-KR" altLang="ko-KR" sz="2000" dirty="0" err="1"/>
                <a:t>빅데이타와</a:t>
              </a:r>
              <a:r>
                <a:rPr lang="ko-KR" altLang="ko-KR" sz="2000" dirty="0"/>
                <a:t> 일자리 빅데이터에 접속해서 필요한 자료를 분석</a:t>
              </a:r>
            </a:p>
            <a:p>
              <a:pPr lvl="0">
                <a:buSzPct val="45000"/>
                <a:buFont typeface="StarSymbol"/>
                <a:buChar char="●"/>
              </a:pPr>
              <a:endParaRPr lang="en-US" altLang="ko-KR" sz="2000" dirty="0"/>
            </a:p>
            <a:p>
              <a:pPr lvl="0">
                <a:buSzPct val="45000"/>
                <a:buFont typeface="StarSymbol"/>
                <a:buChar char="●"/>
              </a:pPr>
              <a:r>
                <a:rPr lang="en-US" altLang="ko-KR" sz="2000" dirty="0"/>
                <a:t>2. </a:t>
              </a:r>
              <a:r>
                <a:rPr lang="en-US" altLang="ko-KR" sz="2000" dirty="0" err="1"/>
                <a:t>새내기가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스펙을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쌓아서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취업과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생활을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병행하기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위하여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정책적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제도적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기반을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만들어</a:t>
              </a:r>
              <a:r>
                <a:rPr lang="en-US" altLang="ko-KR" sz="2000" dirty="0"/>
                <a:t> 줄 </a:t>
              </a:r>
              <a:r>
                <a:rPr lang="en-US" altLang="ko-KR" sz="2000" dirty="0" err="1"/>
                <a:t>필요가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있다는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것을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알게</a:t>
              </a:r>
              <a:r>
                <a:rPr lang="en-US" altLang="ko-KR" sz="2000" dirty="0"/>
                <a:t> </a:t>
              </a:r>
              <a:r>
                <a:rPr lang="en-US" altLang="ko-KR" sz="2000" dirty="0" err="1"/>
                <a:t>되었다</a:t>
              </a:r>
              <a:r>
                <a:rPr lang="en-US" altLang="ko-KR" sz="2000" dirty="0"/>
                <a:t>.</a:t>
              </a:r>
            </a:p>
            <a:p>
              <a:pPr lvl="0">
                <a:buSzPct val="45000"/>
                <a:buFont typeface="StarSymbol"/>
                <a:buChar char="●"/>
              </a:pPr>
              <a:endParaRPr lang="en-US" altLang="ko-KR" sz="2000" dirty="0"/>
            </a:p>
            <a:p>
              <a:pPr lvl="0">
                <a:buSzPct val="45000"/>
                <a:buFont typeface="StarSymbol"/>
                <a:buChar char="●"/>
              </a:pPr>
              <a:r>
                <a:rPr lang="en-US" altLang="ko-KR" sz="2000" dirty="0"/>
                <a:t>3. </a:t>
              </a:r>
              <a:r>
                <a:rPr lang="en-US" altLang="ko-KR" sz="2000" dirty="0" err="1"/>
                <a:t>효과</a:t>
              </a:r>
              <a:r>
                <a:rPr lang="en-US" altLang="ko-KR" sz="2000" dirty="0"/>
                <a:t>:</a:t>
              </a:r>
            </a:p>
            <a:p>
              <a:pPr lvl="0">
                <a:buSzPct val="45000"/>
                <a:buFont typeface="StarSymbol"/>
                <a:buChar char="●"/>
              </a:pPr>
              <a:r>
                <a:rPr lang="ko-KR" altLang="ko-KR" sz="2000" dirty="0" err="1"/>
                <a:t>ㄱ</a:t>
              </a:r>
              <a:r>
                <a:rPr lang="en-US" altLang="ko-KR" sz="2000" dirty="0"/>
                <a:t>. </a:t>
              </a:r>
              <a:r>
                <a:rPr lang="ko-KR" altLang="ko-KR" sz="2000" dirty="0" err="1"/>
                <a:t>언택트</a:t>
              </a:r>
              <a:r>
                <a:rPr lang="ko-KR" altLang="ko-KR" sz="2000" dirty="0"/>
                <a:t> 시대에 걸어서 출근을 이라는 모토로 주택과 일자리 관련하여 각 </a:t>
              </a:r>
              <a:r>
                <a:rPr lang="ko-KR" altLang="ko-KR" sz="2000" dirty="0" err="1"/>
                <a:t>다른기관에</a:t>
              </a:r>
              <a:r>
                <a:rPr lang="ko-KR" altLang="ko-KR" sz="2000" dirty="0"/>
                <a:t> 산재한 정보의 통합 및 제공</a:t>
              </a:r>
            </a:p>
            <a:p>
              <a:pPr lvl="0">
                <a:buSzPct val="45000"/>
                <a:buFont typeface="StarSymbol"/>
                <a:buChar char="●"/>
              </a:pPr>
              <a:r>
                <a:rPr lang="ko-KR" altLang="ko-KR" sz="2000" dirty="0" err="1"/>
                <a:t>ㄴ</a:t>
              </a:r>
              <a:r>
                <a:rPr lang="en-US" altLang="ko-KR" sz="2000" dirty="0"/>
                <a:t>. </a:t>
              </a:r>
              <a:r>
                <a:rPr lang="ko-KR" altLang="ko-KR" sz="2000" dirty="0"/>
                <a:t>수요자</a:t>
              </a:r>
              <a:r>
                <a:rPr lang="en-US" altLang="ko-KR" sz="2000" dirty="0"/>
                <a:t>(</a:t>
              </a:r>
              <a:r>
                <a:rPr lang="ko-KR" altLang="ko-KR" sz="2000" dirty="0" err="1"/>
                <a:t>청년구직자</a:t>
              </a:r>
              <a:r>
                <a:rPr lang="en-US" altLang="ko-KR" sz="2000" dirty="0"/>
                <a:t>) - </a:t>
              </a:r>
              <a:r>
                <a:rPr lang="ko-KR" altLang="ko-KR" sz="2000" dirty="0"/>
                <a:t>콩나물 시루</a:t>
              </a:r>
              <a:r>
                <a:rPr lang="en-US" altLang="ko-KR" sz="2000" dirty="0"/>
                <a:t>, </a:t>
              </a:r>
              <a:r>
                <a:rPr lang="ko-KR" altLang="ko-KR" sz="2000" dirty="0" err="1"/>
                <a:t>속터지는</a:t>
              </a:r>
              <a:r>
                <a:rPr lang="ko-KR" altLang="ko-KR" sz="2000" dirty="0"/>
                <a:t> 도로에서 벗어나 능력 하나로만 지역적 한계를 벗어날 수 있음</a:t>
              </a:r>
              <a:r>
                <a:rPr lang="en-US" altLang="ko-KR" sz="2000" dirty="0"/>
                <a:t>.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749D04-99AA-4B37-B2FE-2882DE0710C5}"/>
                </a:ext>
              </a:extLst>
            </p:cNvPr>
            <p:cNvCxnSpPr/>
            <p:nvPr/>
          </p:nvCxnSpPr>
          <p:spPr>
            <a:xfrm>
              <a:off x="6172109" y="2648857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27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3DCF6AD-694D-4D0A-A0B7-12569D78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-34836"/>
            <a:ext cx="12192000" cy="6858000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6BF15CD5-1766-4AB0-BAC8-7ED2C3F5DCA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8FA147BF-23EF-43B8-BBEA-5245C27231FD}"/>
              </a:ext>
            </a:extLst>
          </p:cNvPr>
          <p:cNvSpPr/>
          <p:nvPr/>
        </p:nvSpPr>
        <p:spPr>
          <a:xfrm rot="16200000">
            <a:off x="5760720" y="426720"/>
            <a:ext cx="670560" cy="12192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23A7CAA-3A43-4101-9C61-298D95DF9ECD}"/>
              </a:ext>
            </a:extLst>
          </p:cNvPr>
          <p:cNvSpPr/>
          <p:nvPr/>
        </p:nvSpPr>
        <p:spPr>
          <a:xfrm rot="16200000" flipH="1">
            <a:off x="5344158" y="-5344160"/>
            <a:ext cx="1503683" cy="12192001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A1ED31-CC4D-4152-AD51-A1AF45258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8" y="1503683"/>
            <a:ext cx="11599434" cy="501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0BC212-C30D-4425-8578-E8869115EC08}"/>
              </a:ext>
            </a:extLst>
          </p:cNvPr>
          <p:cNvSpPr txBox="1"/>
          <p:nvPr/>
        </p:nvSpPr>
        <p:spPr>
          <a:xfrm>
            <a:off x="5172892" y="641161"/>
            <a:ext cx="791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빅데이터를 이용한 일자리 데이터 예시</a:t>
            </a:r>
          </a:p>
        </p:txBody>
      </p:sp>
    </p:spTree>
    <p:extLst>
      <p:ext uri="{BB962C8B-B14F-4D97-AF65-F5344CB8AC3E}">
        <p14:creationId xmlns:p14="http://schemas.microsoft.com/office/powerpoint/2010/main" val="23423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2347201" y="4175653"/>
            <a:ext cx="984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accent2"/>
                </a:solidFill>
              </a:rPr>
              <a:t>빅데이터를 활용한 스마트 도시관리</a:t>
            </a:r>
            <a:endParaRPr lang="ko-KR" altLang="en-US" sz="4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87782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429083" y="2525186"/>
            <a:ext cx="4259911" cy="531952"/>
            <a:chOff x="1429083" y="2733040"/>
            <a:chExt cx="4259911" cy="5319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429083" y="2741772"/>
              <a:ext cx="474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</a:t>
              </a:r>
              <a:endParaRPr lang="ko-KR" alt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3712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rtl="0">
                <a:buSzPct val="45000"/>
              </a:pPr>
              <a:r>
                <a:rPr lang="ko-KR" altLang="en-US" sz="2800" dirty="0"/>
                <a:t>빅데이터 시대의 도래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429084" y="3506217"/>
            <a:ext cx="7530036" cy="532809"/>
            <a:chOff x="1429084" y="2723451"/>
            <a:chExt cx="7530036" cy="5328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429084" y="2723451"/>
              <a:ext cx="474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2.</a:t>
              </a:r>
              <a:endParaRPr lang="ko-KR" altLang="en-US" sz="2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6983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rtl="0">
                <a:buSzPct val="45000"/>
              </a:pPr>
              <a:r>
                <a:rPr lang="ko-KR" altLang="en-US" sz="2800" dirty="0"/>
                <a:t>도시 문제 해결을 위한 빅데이터 활용 사례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429083" y="4478516"/>
            <a:ext cx="6600294" cy="551130"/>
            <a:chOff x="1429084" y="2705130"/>
            <a:chExt cx="6600294" cy="5511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429084" y="2705130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3.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541418" y="2733040"/>
              <a:ext cx="6487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hangingPunct="0">
                <a:spcBef>
                  <a:spcPts val="1417"/>
                </a:spcBef>
                <a:buSzPct val="75000"/>
              </a:pPr>
              <a:r>
                <a:rPr lang="ko-KR" altLang="en-US" sz="2800" dirty="0">
                  <a:highlight>
                    <a:scrgbClr r="0" g="0" b="0">
                      <a:alpha val="0"/>
                    </a:scrgbClr>
                  </a:highlight>
                  <a:latin typeface="Noto Sans CJK KR" pitchFamily="18"/>
                </a:rPr>
                <a:t>빅데이터 시대에서의 스마트 물류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200635" y="5497046"/>
            <a:ext cx="6680622" cy="523220"/>
            <a:chOff x="1193190" y="2733040"/>
            <a:chExt cx="967659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3190" y="2733040"/>
              <a:ext cx="855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   </a:t>
              </a:r>
              <a:r>
                <a:rPr lang="en-US" altLang="ko-KR" sz="2800" b="1" dirty="0"/>
                <a:t>4.</a:t>
              </a:r>
              <a:r>
                <a:rPr lang="en-US" altLang="ko-KR" sz="2800" dirty="0"/>
                <a:t>  빅 </a:t>
              </a:r>
              <a:r>
                <a:rPr lang="en-US" altLang="ko-KR" sz="2800" dirty="0" err="1"/>
                <a:t>데이터</a:t>
              </a:r>
              <a:r>
                <a:rPr lang="en-US" altLang="ko-KR" sz="2800" dirty="0"/>
                <a:t> </a:t>
              </a:r>
              <a:r>
                <a:rPr lang="en-US" altLang="ko-KR" sz="2800" dirty="0" err="1"/>
                <a:t>활용</a:t>
              </a:r>
              <a:r>
                <a:rPr lang="en-US" altLang="ko-KR" sz="2800" dirty="0"/>
                <a:t> </a:t>
              </a:r>
              <a:r>
                <a:rPr lang="en-US" altLang="ko-KR" sz="2800" dirty="0" err="1"/>
                <a:t>모델</a:t>
              </a:r>
              <a:r>
                <a:rPr lang="en-US" altLang="ko-KR" sz="2800" dirty="0"/>
                <a:t> - </a:t>
              </a:r>
              <a:r>
                <a:rPr lang="en-US" altLang="ko-KR" sz="2800" dirty="0" err="1"/>
                <a:t>주택분야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96949" y="3708260"/>
              <a:ext cx="5086649" cy="1231106"/>
              <a:chOff x="2617062" y="2021840"/>
              <a:chExt cx="6926354" cy="167636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611318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Part 1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926354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rtl="0">
                  <a:buSzPct val="45000"/>
                </a:pPr>
                <a:r>
                  <a:rPr lang="ko-KR" altLang="en-US" sz="4000" dirty="0"/>
                  <a:t>빅데이터 시대의 도래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54141" y="552437"/>
            <a:ext cx="12083717" cy="4113543"/>
            <a:chOff x="54141" y="552437"/>
            <a:chExt cx="12083717" cy="4113543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54141" y="552437"/>
              <a:ext cx="120837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</a:rPr>
                <a:t>빅데이터 시대의 도래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6855CB-8F5E-4E21-909B-A0B3A72FD23B}"/>
              </a:ext>
            </a:extLst>
          </p:cNvPr>
          <p:cNvSpPr txBox="1"/>
          <p:nvPr/>
        </p:nvSpPr>
        <p:spPr>
          <a:xfrm>
            <a:off x="1480457" y="2063931"/>
            <a:ext cx="8604068" cy="2857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ko-KR" altLang="en-US" sz="2400" dirty="0">
                <a:solidFill>
                  <a:schemeClr val="bg1"/>
                </a:solidFill>
              </a:rPr>
              <a:t>빅데이터에 대한 관심 증대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ko-KR" altLang="en-US" sz="2400" dirty="0">
                <a:solidFill>
                  <a:schemeClr val="bg1"/>
                </a:solidFill>
              </a:rPr>
              <a:t>빅데이터에 대한 보고서와 정책들을 시장 분석기관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정부기관 등에서 경쟁적으로 제시하고 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>
              <a:buSzPct val="75000"/>
              <a:buFont typeface="StarSymbol"/>
              <a:buChar char="–"/>
            </a:pPr>
            <a:r>
              <a:rPr lang="ko-KR" altLang="en-US" sz="2400" dirty="0" err="1">
                <a:solidFill>
                  <a:schemeClr val="bg1"/>
                </a:solidFill>
              </a:rPr>
              <a:t>빅데이터란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–"/>
            </a:pPr>
            <a:r>
              <a:rPr lang="ko-KR" altLang="en-US" sz="2400" dirty="0">
                <a:solidFill>
                  <a:schemeClr val="bg1"/>
                </a:solidFill>
              </a:rPr>
              <a:t>가치 있는 정보를 추출하고 이를 바탕으로 생성된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ko-KR" altLang="en-US" sz="2400" dirty="0">
                <a:solidFill>
                  <a:schemeClr val="bg1"/>
                </a:solidFill>
              </a:rPr>
              <a:t>지식을 활용해 문제에 능동적으로 대응하거나 변화를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lvl="1" indent="0">
              <a:buSzPct val="75000"/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  예측하는 기술을 말한다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7055447" cy="3001327"/>
            <a:chOff x="426720" y="3465512"/>
            <a:chExt cx="7055447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6975566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596949" y="3708260"/>
              <a:ext cx="6885218" cy="1046440"/>
              <a:chOff x="2617062" y="2021840"/>
              <a:chExt cx="9375417" cy="14249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611318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Part 2</a:t>
                </a:r>
                <a:endParaRPr lang="ko-KR" altLang="en-US" sz="2800" b="1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9375417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rtl="0">
                  <a:buSzPct val="45000"/>
                </a:pPr>
                <a:r>
                  <a:rPr lang="ko-KR" altLang="en-US" sz="2800" dirty="0"/>
                  <a:t>도시 문제 해결을 위한 빅데이터 활용 사례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987258-12E2-42E5-8ACF-599D7307741B}"/>
              </a:ext>
            </a:extLst>
          </p:cNvPr>
          <p:cNvGrpSpPr/>
          <p:nvPr/>
        </p:nvGrpSpPr>
        <p:grpSpPr>
          <a:xfrm>
            <a:off x="868680" y="543728"/>
            <a:ext cx="10454640" cy="4122252"/>
            <a:chOff x="868680" y="543728"/>
            <a:chExt cx="10454640" cy="4122252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D1A29F-AAE6-4384-AFDB-62CA1A71266F}"/>
                </a:ext>
              </a:extLst>
            </p:cNvPr>
            <p:cNvSpPr txBox="1"/>
            <p:nvPr/>
          </p:nvSpPr>
          <p:spPr>
            <a:xfrm>
              <a:off x="1043976" y="543728"/>
              <a:ext cx="101040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/>
                <a:t>도시문제에 대한 빅데이터 적용 방법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CDDD63-4290-41B0-89A3-92E9B5C382AA}"/>
              </a:ext>
            </a:extLst>
          </p:cNvPr>
          <p:cNvSpPr txBox="1"/>
          <p:nvPr/>
        </p:nvSpPr>
        <p:spPr>
          <a:xfrm>
            <a:off x="1619794" y="2192020"/>
            <a:ext cx="91091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ko-KR" altLang="ko-KR" sz="2400" dirty="0"/>
              <a:t>홍수</a:t>
            </a:r>
            <a:r>
              <a:rPr lang="en-US" altLang="ko-KR" sz="2400" dirty="0"/>
              <a:t>, </a:t>
            </a:r>
            <a:r>
              <a:rPr lang="ko-KR" altLang="ko-KR" sz="2400" dirty="0"/>
              <a:t>침수지역 발생</a:t>
            </a:r>
            <a:r>
              <a:rPr lang="en-US" altLang="ko-KR" sz="2400" dirty="0"/>
              <a:t> : SNS</a:t>
            </a:r>
            <a:r>
              <a:rPr lang="ko-KR" altLang="ko-KR" sz="2400" dirty="0"/>
              <a:t>를 통해 침수 지도 작성 및 실시간 전파</a:t>
            </a:r>
          </a:p>
          <a:p>
            <a:pPr lvl="0">
              <a:buSzPct val="45000"/>
              <a:buFont typeface="StarSymbol"/>
              <a:buChar char="●"/>
            </a:pPr>
            <a:r>
              <a:rPr lang="ko-KR" altLang="ko-KR" sz="2400" dirty="0"/>
              <a:t>교통 혼잡에 따른 소통 문제</a:t>
            </a:r>
            <a:r>
              <a:rPr lang="en-US" altLang="ko-KR" sz="2400" dirty="0"/>
              <a:t> : </a:t>
            </a:r>
            <a:r>
              <a:rPr lang="ko-KR" altLang="ko-KR" sz="2400" dirty="0"/>
              <a:t>실시간 교통 정보 제공</a:t>
            </a:r>
            <a:r>
              <a:rPr lang="en-US" altLang="ko-KR" sz="2400" dirty="0"/>
              <a:t>, </a:t>
            </a:r>
            <a:r>
              <a:rPr lang="ko-KR" altLang="ko-KR" sz="2400" dirty="0"/>
              <a:t>예측 교통 정보 제공</a:t>
            </a:r>
          </a:p>
          <a:p>
            <a:pPr lvl="0">
              <a:buSzPct val="45000"/>
              <a:buFont typeface="StarSymbol"/>
              <a:buChar char="●"/>
            </a:pPr>
            <a:r>
              <a:rPr lang="ko-KR" altLang="ko-KR" sz="2400" dirty="0"/>
              <a:t>에너지 전력 문제</a:t>
            </a:r>
            <a:r>
              <a:rPr lang="en-US" altLang="ko-KR" sz="2400" dirty="0"/>
              <a:t> : </a:t>
            </a:r>
            <a:r>
              <a:rPr lang="ko-KR" altLang="ko-KR" sz="2400" dirty="0"/>
              <a:t>실시간 사용량 체크</a:t>
            </a:r>
            <a:r>
              <a:rPr lang="en-US" altLang="ko-KR" sz="2400" dirty="0"/>
              <a:t>, </a:t>
            </a:r>
            <a:r>
              <a:rPr lang="ko-KR" altLang="ko-KR" sz="2400" dirty="0"/>
              <a:t>고객 중심의 합리적 에너지 소비 유도</a:t>
            </a:r>
          </a:p>
          <a:p>
            <a:pPr lvl="0">
              <a:buSzPct val="45000"/>
              <a:buFont typeface="StarSymbol"/>
              <a:buChar char="●"/>
            </a:pPr>
            <a:r>
              <a:rPr lang="ko-KR" altLang="ko-KR" sz="2400" dirty="0"/>
              <a:t>낙후지역 개발</a:t>
            </a:r>
            <a:r>
              <a:rPr lang="en-US" altLang="ko-KR" sz="2400" dirty="0"/>
              <a:t> : </a:t>
            </a:r>
            <a:r>
              <a:rPr lang="ko-KR" altLang="ko-KR" sz="2400" dirty="0"/>
              <a:t>지역 주민의 다양한 생활 데이터 분석을 통한 맞춤형 도시 개발</a:t>
            </a:r>
          </a:p>
        </p:txBody>
      </p:sp>
    </p:spTree>
    <p:extLst>
      <p:ext uri="{BB962C8B-B14F-4D97-AF65-F5344CB8AC3E}">
        <p14:creationId xmlns:p14="http://schemas.microsoft.com/office/powerpoint/2010/main" val="331420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침수지역지도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12274" y="2120602"/>
            <a:ext cx="56647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SzPct val="45000"/>
              <a:buFont typeface="StarSymbol"/>
              <a:buChar char="●"/>
            </a:pPr>
            <a:r>
              <a:rPr lang="ko-KR" altLang="ko-KR" sz="4400" dirty="0"/>
              <a:t>홍수</a:t>
            </a:r>
            <a:r>
              <a:rPr lang="en-US" altLang="ko-KR" sz="4400" dirty="0"/>
              <a:t>, </a:t>
            </a:r>
            <a:r>
              <a:rPr lang="ko-KR" altLang="ko-KR" sz="4400" dirty="0"/>
              <a:t>침수지역 발생</a:t>
            </a:r>
            <a:r>
              <a:rPr lang="en-US" altLang="ko-KR" sz="4400" dirty="0"/>
              <a:t> : SNS</a:t>
            </a:r>
            <a:r>
              <a:rPr lang="ko-KR" altLang="ko-KR" sz="4400" dirty="0"/>
              <a:t>를 통해 침수 지도 작성 및 실시간 전파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0121629"/>
              </p:ext>
            </p:extLst>
          </p:nvPr>
        </p:nvGraphicFramePr>
        <p:xfrm>
          <a:off x="8908867" y="1553771"/>
          <a:ext cx="5963921" cy="4797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C9C2E57-67BC-4EB4-B834-7227CA16B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281" y="1453051"/>
            <a:ext cx="4829175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2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177392" y="3465512"/>
            <a:ext cx="5918608" cy="3001327"/>
            <a:chOff x="177392" y="3465512"/>
            <a:chExt cx="5918608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177392" y="3708260"/>
              <a:ext cx="5918608" cy="1027578"/>
              <a:chOff x="2045762" y="2021840"/>
              <a:chExt cx="8059211" cy="139922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Part 3 </a:t>
                </a:r>
                <a:endParaRPr lang="ko-KR" altLang="en-US" sz="2800" b="1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045762" y="2708611"/>
                <a:ext cx="8059211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 hangingPunct="0">
                  <a:spcBef>
                    <a:spcPts val="1417"/>
                  </a:spcBef>
                  <a:buSzPct val="75000"/>
                </a:pPr>
                <a:r>
                  <a:rPr lang="ko-KR" altLang="en-US" sz="2800" dirty="0">
                    <a:highlight>
                      <a:scrgbClr r="0" g="0" b="0">
                        <a:alpha val="0"/>
                      </a:scrgbClr>
                    </a:highlight>
                    <a:latin typeface="Noto Sans CJK KR" pitchFamily="18"/>
                  </a:rPr>
                  <a:t>빅데이터 시대에서의 스마트 물류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364</Words>
  <Application>Microsoft Office PowerPoint</Application>
  <PresentationFormat>와이드스크린</PresentationFormat>
  <Paragraphs>57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Noto Sans CJK KR</vt:lpstr>
      <vt:lpstr>StarSymbol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병남</cp:lastModifiedBy>
  <cp:revision>25</cp:revision>
  <dcterms:created xsi:type="dcterms:W3CDTF">2019-12-23T00:32:35Z</dcterms:created>
  <dcterms:modified xsi:type="dcterms:W3CDTF">2020-10-06T12:24:30Z</dcterms:modified>
</cp:coreProperties>
</file>